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56" r:id="rId3"/>
    <p:sldId id="257" r:id="rId4"/>
    <p:sldId id="259" r:id="rId5"/>
    <p:sldId id="260" r:id="rId6"/>
    <p:sldId id="261" r:id="rId7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72" autoAdjust="0"/>
    <p:restoredTop sz="95468" autoAdjust="0"/>
  </p:normalViewPr>
  <p:slideViewPr>
    <p:cSldViewPr snapToGrid="0">
      <p:cViewPr varScale="1">
        <p:scale>
          <a:sx n="63" d="100"/>
          <a:sy n="63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5922A-219D-4859-B7D9-F0A871FF6CFB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2C616-0633-40D5-A527-54294FC8C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0534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2C616-0633-40D5-A527-54294FC8C0F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8384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0F00B4-8DC6-44FA-91EB-EC96DE680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5000E18-73FB-4008-A25E-FE39E5E798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F4BDDB-F5C5-4C15-ADE1-4DF312D4E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F54B-01B6-4A99-B79F-118AD9693E6C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AD1CB3-FE91-45D8-A75F-509E4CA6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773FFF-0586-41B6-931B-06E3C261E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F3A4-4BA9-4E93-BE0B-08F0F0AB5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2928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02F47A-A220-45EC-9909-76634DA58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D828619-DFF8-4617-A8F5-A3353CB82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D4A00A-0FCA-4C2B-8303-65A5244DF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F54B-01B6-4A99-B79F-118AD9693E6C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40B6389-6E93-4917-8E7F-CB6EB35E3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9D3AEA-454B-42B3-8976-01F530069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F3A4-4BA9-4E93-BE0B-08F0F0AB5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082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F315D74-0E4D-4E4E-BBA5-740C22D397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24AD675-3141-455E-91B7-0EDEB722C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6082007-0AA2-4E0F-8D45-48F20C2F4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F54B-01B6-4A99-B79F-118AD9693E6C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7E09396-C40B-4BB6-9705-7F6931C1B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E45AC4-BB79-4FDF-885F-08FB8225B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F3A4-4BA9-4E93-BE0B-08F0F0AB5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670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8E3BEF-D72E-4A3C-B977-4FFFAC1D6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5EC0487-633B-4BBD-9C97-DF277B3B7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FDEB27B-934C-49F7-B306-E5E010111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F54B-01B6-4A99-B79F-118AD9693E6C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B31ACEE-6401-49E5-95BA-141E28008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D6094D-CB75-4FFE-8D0F-5CE57FFB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F3A4-4BA9-4E93-BE0B-08F0F0AB5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3220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A578C4-D54C-4B5E-8B08-8267E5164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D40B801-8308-481A-8907-97166E5A2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9E004F3-C06D-4E36-B093-CC4B6DB7A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F54B-01B6-4A99-B79F-118AD9693E6C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46BEF4-9E6B-4CF5-BAB7-5AE7862E0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4074C0-3E34-49FE-91BC-51B824C4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F3A4-4BA9-4E93-BE0B-08F0F0AB5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922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09A693-CAAD-4F93-8EC9-2600361E0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94736CB-2B63-404D-AA64-260FA7B207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E7DFAC9-31CE-4C27-BB12-0B9F69E33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6C3B4AE-3EF1-4D1F-8562-50EB10751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F54B-01B6-4A99-B79F-118AD9693E6C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D11560E-9856-4848-B3FF-A8248FE04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174AFDE-03A4-4BE7-A8E4-DA5E64D7B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F3A4-4BA9-4E93-BE0B-08F0F0AB5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79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B98072-A62C-4F1C-BE36-E379833FA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50E3A8F-5D85-4A65-87BF-879B2BF36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2EF7366-708B-4C7F-A204-529E2B92E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1DAEB2F-FD2F-4F7F-BE8B-F81C872FAD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C54C12D-9BBE-4B81-863C-033694933F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0AA6C5E-F5FF-41E7-A527-384FAAAEC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F54B-01B6-4A99-B79F-118AD9693E6C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C3693FD-B4DF-4000-B208-A05670458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1CF7919-5F82-47C7-B580-3DD40155D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F3A4-4BA9-4E93-BE0B-08F0F0AB5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45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43A2F8-36A5-4631-9554-0AB603800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5B71E83-A5ED-4D14-A49E-92483DC44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F54B-01B6-4A99-B79F-118AD9693E6C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9661A18-6135-4E32-9579-71886C576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DEE954C-0F1A-4F26-8A0E-CBC773D2F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F3A4-4BA9-4E93-BE0B-08F0F0AB5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1930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8247C5F-D206-414B-9F0C-ECA1A6263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F54B-01B6-4A99-B79F-118AD9693E6C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B238661-DC2E-4029-AF83-41394D29B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48B846-2A51-497D-A42E-6836C8826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F3A4-4BA9-4E93-BE0B-08F0F0AB5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3085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A840AC-C340-4B20-8F5B-3F27DEE6B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E134F4-8A44-4A19-82B6-E26D05E80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F9D715B-EF30-4D7A-AC3A-6346333C7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8A7A08F-583F-4586-B350-86DFCA6B5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F54B-01B6-4A99-B79F-118AD9693E6C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6968020-94A5-4EF0-8D74-E6A57F9C0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546CD71-3EED-4E31-A6D2-C28E76897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F3A4-4BA9-4E93-BE0B-08F0F0AB5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106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2DA14E-A1E2-46E9-93CC-8A67C393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FBE19AF-D50A-46C9-B827-B6D8A1754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30597C1-862A-410F-B90B-EB126FFE0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3BDCF9A-9A49-4B1C-A814-7BE8F31A2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F54B-01B6-4A99-B79F-118AD9693E6C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AABBA9E-4747-4414-88DB-08A192E88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5B4A297-1F0C-4A60-991E-C6311FF36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F3A4-4BA9-4E93-BE0B-08F0F0AB5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0142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BF02955-D012-495E-AE5B-5D8180891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0550B41-EEF2-487A-8E15-0A6775B39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E0246B-CB58-4562-8B6C-10B0763486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BF54B-01B6-4A99-B79F-118AD9693E6C}" type="datetimeFigureOut">
              <a:rPr kumimoji="1" lang="ja-JP" altLang="en-US" smtClean="0"/>
              <a:t>2023/7/10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FF167C-8DC1-4518-84BD-FFA03F4A4E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D1B1A5-D3BA-4860-932C-77FF8F03B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4F3A4-4BA9-4E93-BE0B-08F0F0AB5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950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chiban@kanaichi.com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chiban@kanaichi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chiban@kanaichi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ichiban@kanaichi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etsuei@kanazasetsuei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DF7B308-5334-4AFC-923D-B812B4C9D2CD}"/>
              </a:ext>
            </a:extLst>
          </p:cNvPr>
          <p:cNvGrpSpPr/>
          <p:nvPr/>
        </p:nvGrpSpPr>
        <p:grpSpPr>
          <a:xfrm>
            <a:off x="534572" y="180871"/>
            <a:ext cx="11393826" cy="6415701"/>
            <a:chOff x="534572" y="180871"/>
            <a:chExt cx="11393826" cy="6415701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3FCEFC13-1AA2-405D-8EE0-E66283EB1A6B}"/>
                </a:ext>
              </a:extLst>
            </p:cNvPr>
            <p:cNvSpPr/>
            <p:nvPr/>
          </p:nvSpPr>
          <p:spPr>
            <a:xfrm>
              <a:off x="534572" y="180871"/>
              <a:ext cx="11393826" cy="1254034"/>
            </a:xfrm>
            <a:prstGeom prst="rect">
              <a:avLst/>
            </a:prstGeom>
            <a:blipFill dpi="0" rotWithShape="1">
              <a:blip r:embed="rId2">
                <a:alphaModFix amt="35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05651429-5F91-408E-B554-248F206D931C}"/>
                </a:ext>
              </a:extLst>
            </p:cNvPr>
            <p:cNvSpPr txBox="1"/>
            <p:nvPr/>
          </p:nvSpPr>
          <p:spPr>
            <a:xfrm>
              <a:off x="534572" y="575897"/>
              <a:ext cx="11393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kumimoji="1" lang="ja-JP" altLang="en-US" sz="3600" b="1" dirty="0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12873EF6-8DB8-47B2-BEAD-960FD2CA24CD}"/>
                </a:ext>
              </a:extLst>
            </p:cNvPr>
            <p:cNvSpPr txBox="1"/>
            <p:nvPr/>
          </p:nvSpPr>
          <p:spPr>
            <a:xfrm>
              <a:off x="534572" y="5211577"/>
              <a:ext cx="5561427" cy="1384995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altLang="ja-JP" sz="1400" dirty="0"/>
            </a:p>
            <a:p>
              <a:endParaRPr lang="en-US" altLang="ja-JP" sz="1400" dirty="0"/>
            </a:p>
            <a:p>
              <a:endParaRPr lang="en-US" altLang="ja-JP" sz="1400" dirty="0"/>
            </a:p>
            <a:p>
              <a:endParaRPr lang="en-US" altLang="ja-JP" sz="1400" dirty="0"/>
            </a:p>
            <a:p>
              <a:endParaRPr lang="en-US" altLang="ja-JP" sz="1400" dirty="0"/>
            </a:p>
            <a:p>
              <a:endParaRPr lang="en-US" altLang="ja-JP" sz="1400" dirty="0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F7A5E620-C206-4256-8DAA-FDD788D9549F}"/>
                </a:ext>
              </a:extLst>
            </p:cNvPr>
            <p:cNvSpPr txBox="1"/>
            <p:nvPr/>
          </p:nvSpPr>
          <p:spPr>
            <a:xfrm>
              <a:off x="534572" y="1646423"/>
              <a:ext cx="5561428" cy="14773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en-US" altLang="ja-JP" dirty="0"/>
            </a:p>
            <a:p>
              <a:endParaRPr lang="en-US" altLang="ja-JP" dirty="0"/>
            </a:p>
            <a:p>
              <a:endParaRPr kumimoji="1" lang="ja-JP" altLang="en-US" dirty="0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92492981-40EB-4004-8D65-73F1F35E63F8}"/>
                </a:ext>
              </a:extLst>
            </p:cNvPr>
            <p:cNvSpPr txBox="1"/>
            <p:nvPr/>
          </p:nvSpPr>
          <p:spPr>
            <a:xfrm>
              <a:off x="534572" y="3290501"/>
              <a:ext cx="5561427" cy="175432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altLang="ja-JP" dirty="0"/>
            </a:p>
            <a:p>
              <a:endParaRPr lang="en-US" altLang="ja-JP" dirty="0"/>
            </a:p>
            <a:p>
              <a:endParaRPr lang="en-US" altLang="ja-JP" dirty="0"/>
            </a:p>
            <a:p>
              <a:endParaRPr lang="en-US" altLang="ja-JP" dirty="0"/>
            </a:p>
            <a:p>
              <a:endParaRPr lang="en-US" altLang="ja-JP" dirty="0"/>
            </a:p>
            <a:p>
              <a:endParaRPr lang="en-US" altLang="ja-JP" dirty="0"/>
            </a:p>
          </p:txBody>
        </p:sp>
      </p:grpSp>
    </p:spTree>
    <p:extLst>
      <p:ext uri="{BB962C8B-B14F-4D97-AF65-F5344CB8AC3E}">
        <p14:creationId xmlns:p14="http://schemas.microsoft.com/office/powerpoint/2010/main" val="754236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ãæ¨ªæµãããã« å®´ä¼å ´ãã®ç»åæ¤ç´¢çµæ">
            <a:extLst>
              <a:ext uri="{FF2B5EF4-FFF2-40B4-BE49-F238E27FC236}">
                <a16:creationId xmlns:a16="http://schemas.microsoft.com/office/drawing/2014/main" id="{0548F357-7DA3-4BA8-8A5F-F565995E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261" y="3828942"/>
            <a:ext cx="3641684" cy="238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DF7B308-5334-4AFC-923D-B812B4C9D2CD}"/>
              </a:ext>
            </a:extLst>
          </p:cNvPr>
          <p:cNvGrpSpPr/>
          <p:nvPr/>
        </p:nvGrpSpPr>
        <p:grpSpPr>
          <a:xfrm>
            <a:off x="534572" y="180871"/>
            <a:ext cx="11393826" cy="6496258"/>
            <a:chOff x="534572" y="180871"/>
            <a:chExt cx="11393826" cy="6496258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3FCEFC13-1AA2-405D-8EE0-E66283EB1A6B}"/>
                </a:ext>
              </a:extLst>
            </p:cNvPr>
            <p:cNvSpPr/>
            <p:nvPr/>
          </p:nvSpPr>
          <p:spPr>
            <a:xfrm>
              <a:off x="534572" y="180871"/>
              <a:ext cx="11393826" cy="1254034"/>
            </a:xfrm>
            <a:prstGeom prst="rect">
              <a:avLst/>
            </a:prstGeom>
            <a:blipFill dpi="0" rotWithShape="1">
              <a:blip r:embed="rId4">
                <a:alphaModFix amt="35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05651429-5F91-408E-B554-248F206D931C}"/>
                </a:ext>
              </a:extLst>
            </p:cNvPr>
            <p:cNvSpPr txBox="1"/>
            <p:nvPr/>
          </p:nvSpPr>
          <p:spPr>
            <a:xfrm>
              <a:off x="534572" y="575897"/>
              <a:ext cx="11393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600" b="1" dirty="0"/>
                <a:t>金沢一番ホテル</a:t>
              </a:r>
              <a:endParaRPr kumimoji="1" lang="ja-JP" altLang="en-US" sz="3600" b="1" dirty="0"/>
            </a:p>
          </p:txBody>
        </p:sp>
        <p:pic>
          <p:nvPicPr>
            <p:cNvPr id="1026" name="Picture 2" descr="ãããã«ãã®ç»åæ¤ç´¢çµæ">
              <a:extLst>
                <a:ext uri="{FF2B5EF4-FFF2-40B4-BE49-F238E27FC236}">
                  <a16:creationId xmlns:a16="http://schemas.microsoft.com/office/drawing/2014/main" id="{9358CACC-41F6-4B1A-8D27-F88721CC3D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8261" y="1619310"/>
              <a:ext cx="3496892" cy="2025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12873EF6-8DB8-47B2-BEAD-960FD2CA24CD}"/>
                </a:ext>
              </a:extLst>
            </p:cNvPr>
            <p:cNvSpPr txBox="1"/>
            <p:nvPr/>
          </p:nvSpPr>
          <p:spPr>
            <a:xfrm>
              <a:off x="534572" y="5211577"/>
              <a:ext cx="5561427" cy="1384995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400" dirty="0"/>
                <a:t>【</a:t>
              </a:r>
              <a:r>
                <a:rPr lang="ja-JP" altLang="en-US" sz="1400" dirty="0"/>
                <a:t>お問い合わせ</a:t>
              </a:r>
              <a:r>
                <a:rPr lang="en-US" altLang="ja-JP" sz="1400" dirty="0"/>
                <a:t>】</a:t>
              </a:r>
            </a:p>
            <a:p>
              <a:r>
                <a:rPr lang="ja-JP" altLang="en-US" sz="1400" dirty="0"/>
                <a:t>住所　金沢市本町</a:t>
              </a:r>
              <a:r>
                <a:rPr lang="en-US" altLang="ja-JP" sz="1400" dirty="0"/>
                <a:t>1-1</a:t>
              </a:r>
            </a:p>
            <a:p>
              <a:r>
                <a:rPr lang="ja-JP" altLang="en-US" sz="1400" dirty="0"/>
                <a:t>電話　</a:t>
              </a:r>
              <a:r>
                <a:rPr lang="en-US" altLang="ja-JP" sz="1400" dirty="0"/>
                <a:t>076-123-4567</a:t>
              </a:r>
            </a:p>
            <a:p>
              <a:r>
                <a:rPr lang="en-US" altLang="ja-JP" sz="1400" dirty="0"/>
                <a:t>Mail    </a:t>
              </a:r>
              <a:r>
                <a:rPr lang="en-US" altLang="ja-JP" sz="1400" dirty="0">
                  <a:hlinkClick r:id="rId6"/>
                </a:rPr>
                <a:t>ichiban@kanaichi.com</a:t>
              </a:r>
              <a:endParaRPr lang="en-US" altLang="ja-JP" sz="1400" dirty="0"/>
            </a:p>
            <a:p>
              <a:r>
                <a:rPr lang="en-US" altLang="ja-JP" sz="1400" dirty="0"/>
                <a:t>Web</a:t>
              </a:r>
              <a:r>
                <a:rPr lang="ja-JP" altLang="en-US" sz="1400" dirty="0"/>
                <a:t>　</a:t>
              </a:r>
              <a:r>
                <a:rPr lang="en-US" altLang="ja-JP" sz="1400" dirty="0"/>
                <a:t>http://kanaichi.com</a:t>
              </a:r>
            </a:p>
            <a:p>
              <a:r>
                <a:rPr lang="ja-JP" altLang="en-US" sz="1400" dirty="0"/>
                <a:t>担当　壱伴</a:t>
              </a:r>
              <a:endParaRPr lang="en-US" altLang="ja-JP" sz="1400" dirty="0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F7A5E620-C206-4256-8DAA-FDD788D9549F}"/>
                </a:ext>
              </a:extLst>
            </p:cNvPr>
            <p:cNvSpPr txBox="1"/>
            <p:nvPr/>
          </p:nvSpPr>
          <p:spPr>
            <a:xfrm>
              <a:off x="534572" y="1646423"/>
              <a:ext cx="5561428" cy="120032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dirty="0"/>
                <a:t>金沢駅の目の前にあり、利便性抜群のホテルです。交通情報、美味しい飲食店情報など、お気軽にお尋ねください。展望大浴場は、温泉気分でリラックスできます。</a:t>
              </a:r>
              <a:endParaRPr kumimoji="1" lang="ja-JP" altLang="en-US" dirty="0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92492981-40EB-4004-8D65-73F1F35E63F8}"/>
                </a:ext>
              </a:extLst>
            </p:cNvPr>
            <p:cNvSpPr txBox="1"/>
            <p:nvPr/>
          </p:nvSpPr>
          <p:spPr>
            <a:xfrm>
              <a:off x="534572" y="3002689"/>
              <a:ext cx="5561427" cy="212365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dirty="0"/>
                <a:t>・客室数</a:t>
              </a:r>
              <a:r>
                <a:rPr lang="en-US" altLang="ja-JP" dirty="0"/>
                <a:t>100</a:t>
              </a:r>
              <a:r>
                <a:rPr lang="ja-JP" altLang="en-US" dirty="0"/>
                <a:t>室</a:t>
              </a:r>
              <a:endParaRPr lang="en-US" altLang="ja-JP" dirty="0"/>
            </a:p>
            <a:p>
              <a:r>
                <a:rPr lang="ja-JP" altLang="en-US" sz="1400" dirty="0"/>
                <a:t>　</a:t>
              </a:r>
              <a:r>
                <a:rPr lang="ja-JP" altLang="en-US" sz="1200" dirty="0"/>
                <a:t>（シングル</a:t>
              </a:r>
              <a:r>
                <a:rPr lang="en-US" altLang="ja-JP" sz="1200" dirty="0"/>
                <a:t>20</a:t>
              </a:r>
              <a:r>
                <a:rPr lang="ja-JP" altLang="en-US" sz="1200" dirty="0"/>
                <a:t>室、ツイン</a:t>
              </a:r>
              <a:r>
                <a:rPr lang="en-US" altLang="ja-JP" sz="1200" dirty="0"/>
                <a:t>50</a:t>
              </a:r>
              <a:r>
                <a:rPr lang="ja-JP" altLang="en-US" sz="1200" dirty="0"/>
                <a:t>室、ダブル</a:t>
              </a:r>
              <a:r>
                <a:rPr lang="en-US" altLang="ja-JP" sz="1200" dirty="0"/>
                <a:t>20</a:t>
              </a:r>
              <a:r>
                <a:rPr lang="ja-JP" altLang="en-US" sz="1200" dirty="0"/>
                <a:t>室、和室</a:t>
              </a:r>
              <a:r>
                <a:rPr lang="en-US" altLang="ja-JP" sz="1200" dirty="0"/>
                <a:t>5</a:t>
              </a:r>
              <a:r>
                <a:rPr lang="ja-JP" altLang="en-US" sz="1200" dirty="0"/>
                <a:t>室、ほか</a:t>
              </a:r>
              <a:r>
                <a:rPr lang="en-US" altLang="ja-JP" sz="1200" dirty="0"/>
                <a:t>5</a:t>
              </a:r>
              <a:r>
                <a:rPr lang="ja-JP" altLang="en-US" sz="1200" dirty="0"/>
                <a:t>室）</a:t>
              </a:r>
              <a:endParaRPr lang="en-US" altLang="ja-JP" sz="1200" dirty="0"/>
            </a:p>
            <a:p>
              <a:r>
                <a:rPr lang="ja-JP" altLang="en-US" dirty="0"/>
                <a:t>・宴会場</a:t>
              </a:r>
              <a:endParaRPr lang="en-US" altLang="ja-JP" dirty="0"/>
            </a:p>
            <a:p>
              <a:r>
                <a:rPr lang="ja-JP" altLang="en-US" sz="1400" dirty="0"/>
                <a:t>　（金澤の間</a:t>
              </a:r>
              <a:r>
                <a:rPr lang="en-US" altLang="ja-JP" sz="1400" dirty="0"/>
                <a:t>1,000</a:t>
              </a:r>
              <a:r>
                <a:rPr lang="ja-JP" altLang="en-US" sz="1400" dirty="0"/>
                <a:t>㎡、加賀の間</a:t>
              </a:r>
              <a:r>
                <a:rPr lang="en-US" altLang="ja-JP" sz="1400" dirty="0"/>
                <a:t>500</a:t>
              </a:r>
              <a:r>
                <a:rPr lang="ja-JP" altLang="en-US" sz="1400" dirty="0"/>
                <a:t>㎡ 、能登の間</a:t>
              </a:r>
              <a:r>
                <a:rPr lang="en-US" altLang="ja-JP" sz="1400" dirty="0"/>
                <a:t>100</a:t>
              </a:r>
              <a:r>
                <a:rPr lang="ja-JP" altLang="en-US" sz="1400" dirty="0"/>
                <a:t>㎡ ）</a:t>
              </a:r>
              <a:endParaRPr lang="en-US" altLang="ja-JP" sz="1400" dirty="0"/>
            </a:p>
            <a:p>
              <a:r>
                <a:rPr lang="ja-JP" altLang="en-US" dirty="0"/>
                <a:t>・レストラン</a:t>
              </a:r>
              <a:endParaRPr lang="en-US" altLang="ja-JP" dirty="0"/>
            </a:p>
            <a:p>
              <a:r>
                <a:rPr lang="ja-JP" altLang="en-US" sz="1400" dirty="0"/>
                <a:t>　（居酒屋</a:t>
              </a:r>
              <a:r>
                <a:rPr lang="en-US" altLang="ja-JP" sz="1400" dirty="0"/>
                <a:t>30</a:t>
              </a:r>
              <a:r>
                <a:rPr lang="ja-JP" altLang="en-US" sz="1400" dirty="0"/>
                <a:t>席、天ぷら</a:t>
              </a:r>
              <a:r>
                <a:rPr lang="en-US" altLang="ja-JP" sz="1400" dirty="0"/>
                <a:t>20</a:t>
              </a:r>
              <a:r>
                <a:rPr lang="ja-JP" altLang="en-US" sz="1400" dirty="0"/>
                <a:t>席、フレンチ</a:t>
              </a:r>
              <a:r>
                <a:rPr lang="en-US" altLang="ja-JP" sz="1400" dirty="0"/>
                <a:t>20</a:t>
              </a:r>
              <a:r>
                <a:rPr lang="ja-JP" altLang="en-US" sz="1400" dirty="0"/>
                <a:t>席、バー</a:t>
              </a:r>
              <a:r>
                <a:rPr lang="en-US" altLang="ja-JP" sz="1400" dirty="0"/>
                <a:t>15</a:t>
              </a:r>
              <a:r>
                <a:rPr lang="ja-JP" altLang="en-US" sz="1400" dirty="0"/>
                <a:t>席）</a:t>
              </a:r>
              <a:endParaRPr lang="en-US" altLang="ja-JP" sz="1400" dirty="0"/>
            </a:p>
            <a:p>
              <a:r>
                <a:rPr lang="ja-JP" altLang="en-US" dirty="0"/>
                <a:t>・金沢駅から徒歩</a:t>
              </a:r>
              <a:r>
                <a:rPr lang="en-US" altLang="ja-JP" dirty="0"/>
                <a:t>1</a:t>
              </a:r>
              <a:r>
                <a:rPr lang="ja-JP" altLang="en-US" dirty="0"/>
                <a:t>分</a:t>
              </a:r>
              <a:endParaRPr lang="en-US" altLang="ja-JP" dirty="0"/>
            </a:p>
            <a:p>
              <a:r>
                <a:rPr lang="ja-JP" altLang="en-US" dirty="0"/>
                <a:t>・大浴場あり</a:t>
              </a:r>
              <a:endParaRPr lang="en-US" altLang="ja-JP" dirty="0"/>
            </a:p>
          </p:txBody>
        </p:sp>
        <p:pic>
          <p:nvPicPr>
            <p:cNvPr id="1034" name="Picture 10" descr="é¢é£ç»å">
              <a:extLst>
                <a:ext uri="{FF2B5EF4-FFF2-40B4-BE49-F238E27FC236}">
                  <a16:creationId xmlns:a16="http://schemas.microsoft.com/office/drawing/2014/main" id="{A51770F1-3360-4D05-845B-767CC8102F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9477" y="2631923"/>
              <a:ext cx="2186027" cy="2025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ãããã«ã­ã´ãã®ç»åæ¤ç´¢çµæ">
              <a:extLst>
                <a:ext uri="{FF2B5EF4-FFF2-40B4-BE49-F238E27FC236}">
                  <a16:creationId xmlns:a16="http://schemas.microsoft.com/office/drawing/2014/main" id="{2DFD9324-DD10-4236-BB8B-6A2BD1AE56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8630" y="5367514"/>
              <a:ext cx="1098097" cy="1098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1E517BB8-BCA7-403E-B85A-9ABB28F18D68}"/>
                </a:ext>
              </a:extLst>
            </p:cNvPr>
            <p:cNvSpPr txBox="1"/>
            <p:nvPr/>
          </p:nvSpPr>
          <p:spPr>
            <a:xfrm>
              <a:off x="6231485" y="6369352"/>
              <a:ext cx="51820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/>
                <a:t>宴会場「金澤の間」</a:t>
              </a:r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88917E0-9023-43E3-BCA6-067F8510F31B}"/>
              </a:ext>
            </a:extLst>
          </p:cNvPr>
          <p:cNvSpPr txBox="1"/>
          <p:nvPr/>
        </p:nvSpPr>
        <p:spPr>
          <a:xfrm>
            <a:off x="10359615" y="180871"/>
            <a:ext cx="1568784" cy="2616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>
                <a:solidFill>
                  <a:schemeClr val="bg1"/>
                </a:solidFill>
              </a:rPr>
              <a:t>見本１</a:t>
            </a:r>
          </a:p>
        </p:txBody>
      </p:sp>
    </p:spTree>
    <p:extLst>
      <p:ext uri="{BB962C8B-B14F-4D97-AF65-F5344CB8AC3E}">
        <p14:creationId xmlns:p14="http://schemas.microsoft.com/office/powerpoint/2010/main" val="16552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FCEFC13-1AA2-405D-8EE0-E66283EB1A6B}"/>
              </a:ext>
            </a:extLst>
          </p:cNvPr>
          <p:cNvSpPr/>
          <p:nvPr/>
        </p:nvSpPr>
        <p:spPr>
          <a:xfrm>
            <a:off x="534572" y="180870"/>
            <a:ext cx="11393826" cy="1254034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5651429-5F91-408E-B554-248F206D931C}"/>
              </a:ext>
            </a:extLst>
          </p:cNvPr>
          <p:cNvSpPr txBox="1"/>
          <p:nvPr/>
        </p:nvSpPr>
        <p:spPr>
          <a:xfrm>
            <a:off x="534572" y="544054"/>
            <a:ext cx="11393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/>
              <a:t>海鮮丼の店　ざわや</a:t>
            </a:r>
            <a:endParaRPr lang="en-US" altLang="ja-JP" sz="36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2873EF6-8DB8-47B2-BEAD-960FD2CA24CD}"/>
              </a:ext>
            </a:extLst>
          </p:cNvPr>
          <p:cNvSpPr txBox="1"/>
          <p:nvPr/>
        </p:nvSpPr>
        <p:spPr>
          <a:xfrm>
            <a:off x="534572" y="5211577"/>
            <a:ext cx="5561427" cy="138499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【</a:t>
            </a:r>
            <a:r>
              <a:rPr lang="ja-JP" altLang="en-US" sz="1400" dirty="0"/>
              <a:t>お問い合わせ</a:t>
            </a:r>
            <a:r>
              <a:rPr lang="en-US" altLang="ja-JP" sz="1400" dirty="0"/>
              <a:t>】</a:t>
            </a:r>
          </a:p>
          <a:p>
            <a:r>
              <a:rPr lang="ja-JP" altLang="en-US" sz="1400" dirty="0"/>
              <a:t>住所　金沢市本町</a:t>
            </a:r>
            <a:r>
              <a:rPr lang="en-US" altLang="ja-JP" sz="1400" dirty="0"/>
              <a:t>1-45</a:t>
            </a:r>
            <a:r>
              <a:rPr lang="ja-JP" altLang="en-US" sz="1400" dirty="0"/>
              <a:t>　金沢一番ホテル</a:t>
            </a:r>
            <a:r>
              <a:rPr lang="en-US" altLang="ja-JP" sz="1400" dirty="0"/>
              <a:t>1</a:t>
            </a:r>
            <a:r>
              <a:rPr lang="ja-JP" altLang="en-US" sz="1400" dirty="0"/>
              <a:t>Ｆ</a:t>
            </a:r>
            <a:endParaRPr lang="en-US" altLang="ja-JP" sz="1400" dirty="0"/>
          </a:p>
          <a:p>
            <a:r>
              <a:rPr lang="ja-JP" altLang="en-US" sz="1400" dirty="0"/>
              <a:t>電話　</a:t>
            </a:r>
            <a:r>
              <a:rPr lang="en-US" altLang="ja-JP" sz="1400" dirty="0"/>
              <a:t>076-123-4567</a:t>
            </a:r>
          </a:p>
          <a:p>
            <a:r>
              <a:rPr lang="en-US" altLang="ja-JP" sz="1400" dirty="0"/>
              <a:t>Mail    </a:t>
            </a:r>
            <a:r>
              <a:rPr lang="en-US" altLang="ja-JP" sz="1400" dirty="0">
                <a:hlinkClick r:id="rId3"/>
              </a:rPr>
              <a:t>zawaya@kanaichi.com</a:t>
            </a:r>
            <a:endParaRPr lang="en-US" altLang="ja-JP" sz="1400" dirty="0"/>
          </a:p>
          <a:p>
            <a:r>
              <a:rPr lang="en-US" altLang="ja-JP" sz="1400" dirty="0"/>
              <a:t>Web</a:t>
            </a:r>
            <a:r>
              <a:rPr lang="ja-JP" altLang="en-US" sz="1400" dirty="0"/>
              <a:t>　</a:t>
            </a:r>
            <a:r>
              <a:rPr lang="en-US" altLang="ja-JP" sz="1400" dirty="0"/>
              <a:t>http://zawaya.co.jp</a:t>
            </a:r>
          </a:p>
          <a:p>
            <a:r>
              <a:rPr lang="ja-JP" altLang="en-US" sz="1400" dirty="0"/>
              <a:t>担当　座和井</a:t>
            </a:r>
            <a:endParaRPr lang="en-US" altLang="ja-JP" sz="14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A5E620-C206-4256-8DAA-FDD788D9549F}"/>
              </a:ext>
            </a:extLst>
          </p:cNvPr>
          <p:cNvSpPr txBox="1"/>
          <p:nvPr/>
        </p:nvSpPr>
        <p:spPr>
          <a:xfrm>
            <a:off x="534572" y="1646423"/>
            <a:ext cx="556142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魚</a:t>
            </a:r>
            <a:r>
              <a:rPr lang="ja-JP" altLang="en-US" dirty="0"/>
              <a:t>屋直営の居酒屋で、昼は海鮮丼、夜は魚のコースを提供しています。地酒も豊富に取り揃えています。金沢駅から徒歩</a:t>
            </a:r>
            <a:r>
              <a:rPr lang="en-US" altLang="ja-JP" dirty="0"/>
              <a:t>3</a:t>
            </a:r>
            <a:r>
              <a:rPr lang="ja-JP" altLang="en-US" dirty="0"/>
              <a:t>分なので、お気軽にお立ち寄りください。</a:t>
            </a:r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2492981-40EB-4004-8D65-73F1F35E63F8}"/>
              </a:ext>
            </a:extLst>
          </p:cNvPr>
          <p:cNvSpPr txBox="1"/>
          <p:nvPr/>
        </p:nvSpPr>
        <p:spPr>
          <a:xfrm>
            <a:off x="534572" y="3013502"/>
            <a:ext cx="5561427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/>
              <a:t>・全</a:t>
            </a:r>
            <a:r>
              <a:rPr lang="en-US" altLang="ja-JP" dirty="0"/>
              <a:t>72</a:t>
            </a:r>
            <a:r>
              <a:rPr lang="ja-JP" altLang="en-US" dirty="0"/>
              <a:t>席</a:t>
            </a:r>
            <a:r>
              <a:rPr lang="ja-JP" altLang="en-US" sz="1400" dirty="0"/>
              <a:t>（テーブル</a:t>
            </a:r>
            <a:r>
              <a:rPr lang="en-US" altLang="ja-JP" sz="1400" dirty="0"/>
              <a:t>32</a:t>
            </a:r>
            <a:r>
              <a:rPr lang="ja-JP" altLang="en-US" sz="1400" dirty="0"/>
              <a:t>、カウンター</a:t>
            </a:r>
            <a:r>
              <a:rPr lang="en-US" altLang="ja-JP" sz="1400" dirty="0"/>
              <a:t>10</a:t>
            </a:r>
            <a:r>
              <a:rPr lang="ja-JP" altLang="en-US" sz="1400" dirty="0"/>
              <a:t>、座敷</a:t>
            </a:r>
            <a:r>
              <a:rPr lang="en-US" altLang="ja-JP" sz="1400" dirty="0"/>
              <a:t>30</a:t>
            </a:r>
            <a:r>
              <a:rPr lang="ja-JP" altLang="en-US" sz="1400" dirty="0"/>
              <a:t>）</a:t>
            </a:r>
            <a:endParaRPr lang="en-US" altLang="ja-JP" sz="1400" dirty="0"/>
          </a:p>
          <a:p>
            <a:r>
              <a:rPr lang="ja-JP" altLang="en-US" dirty="0"/>
              <a:t>・予算</a:t>
            </a:r>
            <a:r>
              <a:rPr lang="en-US" altLang="ja-JP" dirty="0"/>
              <a:t>3,000</a:t>
            </a:r>
            <a:r>
              <a:rPr lang="ja-JP" altLang="en-US" dirty="0"/>
              <a:t>円～</a:t>
            </a:r>
            <a:endParaRPr lang="en-US" altLang="ja-JP" dirty="0"/>
          </a:p>
          <a:p>
            <a:r>
              <a:rPr lang="ja-JP" altLang="en-US" dirty="0"/>
              <a:t>・金沢駅から徒歩</a:t>
            </a:r>
            <a:r>
              <a:rPr lang="en-US" altLang="ja-JP" dirty="0"/>
              <a:t>3</a:t>
            </a:r>
            <a:r>
              <a:rPr lang="ja-JP" altLang="en-US" dirty="0"/>
              <a:t>分</a:t>
            </a:r>
            <a:endParaRPr lang="en-US" altLang="ja-JP" dirty="0"/>
          </a:p>
          <a:p>
            <a:r>
              <a:rPr lang="ja-JP" altLang="en-US" dirty="0"/>
              <a:t>・各種カードＯＫ、請求書払い</a:t>
            </a:r>
            <a:r>
              <a:rPr lang="en-US" altLang="ja-JP" dirty="0"/>
              <a:t>OK</a:t>
            </a:r>
            <a:r>
              <a:rPr lang="ja-JP" altLang="en-US" dirty="0"/>
              <a:t>、電子決済ＯＫ</a:t>
            </a:r>
            <a:endParaRPr lang="en-US" altLang="ja-JP" dirty="0"/>
          </a:p>
          <a:p>
            <a:r>
              <a:rPr lang="ja-JP" altLang="en-US" dirty="0"/>
              <a:t>・</a:t>
            </a:r>
            <a:r>
              <a:rPr lang="en-US" altLang="ja-JP" dirty="0"/>
              <a:t>10</a:t>
            </a:r>
            <a:r>
              <a:rPr lang="ja-JP" altLang="en-US" dirty="0"/>
              <a:t>人以上の団体は</a:t>
            </a:r>
            <a:r>
              <a:rPr lang="en-US" altLang="ja-JP" dirty="0"/>
              <a:t>3</a:t>
            </a:r>
            <a:r>
              <a:rPr lang="ja-JP" altLang="en-US" dirty="0"/>
              <a:t>日前までに要予約</a:t>
            </a:r>
            <a:endParaRPr lang="en-US" altLang="ja-JP" dirty="0"/>
          </a:p>
          <a:p>
            <a:r>
              <a:rPr lang="ja-JP" altLang="en-US" dirty="0"/>
              <a:t>・営業</a:t>
            </a:r>
            <a:r>
              <a:rPr lang="en-US" altLang="ja-JP" dirty="0"/>
              <a:t>11:00</a:t>
            </a:r>
            <a:r>
              <a:rPr lang="ja-JP" altLang="en-US" dirty="0"/>
              <a:t>～</a:t>
            </a:r>
            <a:r>
              <a:rPr lang="en-US" altLang="ja-JP" dirty="0"/>
              <a:t>15:00</a:t>
            </a:r>
            <a:r>
              <a:rPr lang="ja-JP" altLang="en-US" dirty="0"/>
              <a:t>、</a:t>
            </a:r>
            <a:r>
              <a:rPr lang="en-US" altLang="ja-JP" dirty="0"/>
              <a:t>18:00</a:t>
            </a:r>
            <a:r>
              <a:rPr lang="ja-JP" altLang="en-US" dirty="0"/>
              <a:t>～</a:t>
            </a:r>
            <a:r>
              <a:rPr lang="en-US" altLang="ja-JP" dirty="0"/>
              <a:t>23:00</a:t>
            </a:r>
          </a:p>
          <a:p>
            <a:r>
              <a:rPr lang="ja-JP" altLang="en-US" dirty="0"/>
              <a:t>・火曜定休</a:t>
            </a:r>
            <a:r>
              <a:rPr lang="ja-JP" altLang="en-US" sz="1400" dirty="0"/>
              <a:t>（団体の場合は要相談）</a:t>
            </a:r>
            <a:endParaRPr lang="en-US" altLang="ja-JP" sz="1400" dirty="0"/>
          </a:p>
        </p:txBody>
      </p:sp>
      <p:pic>
        <p:nvPicPr>
          <p:cNvPr id="2050" name="Picture 2" descr="ãæµ·é®®ä¸¼ãã®ç»åæ¤ç´¢çµæ">
            <a:extLst>
              <a:ext uri="{FF2B5EF4-FFF2-40B4-BE49-F238E27FC236}">
                <a16:creationId xmlns:a16="http://schemas.microsoft.com/office/drawing/2014/main" id="{730B263C-C864-4957-9132-653D1B5AA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418" y="1646423"/>
            <a:ext cx="4119216" cy="309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ãããã°ã­ãã®ç»åæ¤ç´¢çµæ">
            <a:extLst>
              <a:ext uri="{FF2B5EF4-FFF2-40B4-BE49-F238E27FC236}">
                <a16:creationId xmlns:a16="http://schemas.microsoft.com/office/drawing/2014/main" id="{A48B0880-93EF-4C42-BB1B-554D36C9C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662" y="5206151"/>
            <a:ext cx="2126839" cy="139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DDADE02-DD19-4BA2-A36B-C44B4F9203CC}"/>
              </a:ext>
            </a:extLst>
          </p:cNvPr>
          <p:cNvSpPr txBox="1"/>
          <p:nvPr/>
        </p:nvSpPr>
        <p:spPr>
          <a:xfrm>
            <a:off x="10381129" y="180871"/>
            <a:ext cx="1547269" cy="2616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b="1" dirty="0"/>
              <a:t>見本</a:t>
            </a:r>
            <a:r>
              <a:rPr lang="en-US" altLang="ja-JP" sz="1100" b="1" dirty="0"/>
              <a:t>2</a:t>
            </a:r>
            <a:endParaRPr kumimoji="1" lang="ja-JP" altLang="en-US" sz="1100" b="1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E6F26E-07B0-4D6C-8B3D-BB43E55B13AD}"/>
              </a:ext>
            </a:extLst>
          </p:cNvPr>
          <p:cNvSpPr txBox="1"/>
          <p:nvPr/>
        </p:nvSpPr>
        <p:spPr>
          <a:xfrm>
            <a:off x="6544253" y="4781819"/>
            <a:ext cx="3972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「ざわや自慢の海鮮丼」</a:t>
            </a:r>
            <a:r>
              <a:rPr lang="en-US" altLang="ja-JP" sz="1400" dirty="0"/>
              <a:t>1,980</a:t>
            </a:r>
            <a:r>
              <a:rPr lang="ja-JP" altLang="en-US" sz="1400" dirty="0"/>
              <a:t>円</a:t>
            </a:r>
            <a:endParaRPr kumimoji="1" lang="ja-JP" altLang="en-US" sz="1400" dirty="0"/>
          </a:p>
        </p:txBody>
      </p:sp>
      <p:pic>
        <p:nvPicPr>
          <p:cNvPr id="1026" name="Picture 2" descr="ãåº§æ·ãã®ç»åæ¤ç´¢çµæ">
            <a:extLst>
              <a:ext uri="{FF2B5EF4-FFF2-40B4-BE49-F238E27FC236}">
                <a16:creationId xmlns:a16="http://schemas.microsoft.com/office/drawing/2014/main" id="{CEECD7B5-C351-4A0C-B619-215A42CF2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185" y="4505477"/>
            <a:ext cx="2126839" cy="212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896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FCEFC13-1AA2-405D-8EE0-E66283EB1A6B}"/>
              </a:ext>
            </a:extLst>
          </p:cNvPr>
          <p:cNvSpPr/>
          <p:nvPr/>
        </p:nvSpPr>
        <p:spPr>
          <a:xfrm>
            <a:off x="534572" y="180870"/>
            <a:ext cx="11393826" cy="1254034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5651429-5F91-408E-B554-248F206D931C}"/>
              </a:ext>
            </a:extLst>
          </p:cNvPr>
          <p:cNvSpPr txBox="1"/>
          <p:nvPr/>
        </p:nvSpPr>
        <p:spPr>
          <a:xfrm>
            <a:off x="534572" y="544054"/>
            <a:ext cx="11393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/>
              <a:t>カナザワデリバリー</a:t>
            </a:r>
            <a:endParaRPr kumimoji="1" lang="ja-JP" altLang="en-US" sz="36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2873EF6-8DB8-47B2-BEAD-960FD2CA24CD}"/>
              </a:ext>
            </a:extLst>
          </p:cNvPr>
          <p:cNvSpPr txBox="1"/>
          <p:nvPr/>
        </p:nvSpPr>
        <p:spPr>
          <a:xfrm>
            <a:off x="534572" y="5211577"/>
            <a:ext cx="5561427" cy="138499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【</a:t>
            </a:r>
            <a:r>
              <a:rPr lang="ja-JP" altLang="en-US" sz="1400" dirty="0"/>
              <a:t>お問い合わせ</a:t>
            </a:r>
            <a:r>
              <a:rPr lang="en-US" altLang="ja-JP" sz="1400" dirty="0"/>
              <a:t>】</a:t>
            </a:r>
          </a:p>
          <a:p>
            <a:r>
              <a:rPr lang="ja-JP" altLang="en-US" sz="1400" dirty="0"/>
              <a:t>住所　金沢市石川町</a:t>
            </a:r>
            <a:r>
              <a:rPr lang="en-US" altLang="ja-JP" sz="1400" dirty="0"/>
              <a:t>1-1</a:t>
            </a:r>
          </a:p>
          <a:p>
            <a:r>
              <a:rPr lang="ja-JP" altLang="en-US" sz="1400" dirty="0"/>
              <a:t>電話　</a:t>
            </a:r>
            <a:r>
              <a:rPr lang="en-US" altLang="ja-JP" sz="1400" dirty="0"/>
              <a:t>076-123-4567</a:t>
            </a:r>
          </a:p>
          <a:p>
            <a:r>
              <a:rPr lang="en-US" altLang="ja-JP" sz="1400" dirty="0"/>
              <a:t>Mail    </a:t>
            </a:r>
            <a:r>
              <a:rPr lang="en-US" altLang="ja-JP" sz="1400" dirty="0">
                <a:hlinkClick r:id="rId3"/>
              </a:rPr>
              <a:t>info@zawaderi.com</a:t>
            </a:r>
            <a:endParaRPr lang="en-US" altLang="ja-JP" sz="1400" dirty="0"/>
          </a:p>
          <a:p>
            <a:r>
              <a:rPr lang="en-US" altLang="ja-JP" sz="1400" dirty="0"/>
              <a:t>Web</a:t>
            </a:r>
            <a:r>
              <a:rPr lang="ja-JP" altLang="en-US" sz="1400" dirty="0"/>
              <a:t>　</a:t>
            </a:r>
            <a:r>
              <a:rPr lang="en-US" altLang="ja-JP" sz="1400" dirty="0"/>
              <a:t>http://zawaderi_kanazawa.com</a:t>
            </a:r>
          </a:p>
          <a:p>
            <a:r>
              <a:rPr lang="ja-JP" altLang="en-US" sz="1400" dirty="0"/>
              <a:t>担当　出理場利</a:t>
            </a:r>
            <a:endParaRPr lang="en-US" altLang="ja-JP" sz="14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A5E620-C206-4256-8DAA-FDD788D9549F}"/>
              </a:ext>
            </a:extLst>
          </p:cNvPr>
          <p:cNvSpPr txBox="1"/>
          <p:nvPr/>
        </p:nvSpPr>
        <p:spPr>
          <a:xfrm>
            <a:off x="534572" y="1646423"/>
            <a:ext cx="556142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昭和</a:t>
            </a:r>
            <a:r>
              <a:rPr kumimoji="1" lang="en-US" altLang="ja-JP" dirty="0"/>
              <a:t>5</a:t>
            </a:r>
            <a:r>
              <a:rPr kumimoji="1" lang="ja-JP" altLang="en-US" dirty="0"/>
              <a:t>年創業の老舗料亭が手掛ける、ハイクラスの弁当。北陸の魚介を中心に、最高</a:t>
            </a:r>
            <a:r>
              <a:rPr lang="ja-JP" altLang="en-US" dirty="0"/>
              <a:t>級の食材をふんだんに使用しており、外国人にも喜ばれています。</a:t>
            </a:r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2492981-40EB-4004-8D65-73F1F35E63F8}"/>
              </a:ext>
            </a:extLst>
          </p:cNvPr>
          <p:cNvSpPr txBox="1"/>
          <p:nvPr/>
        </p:nvSpPr>
        <p:spPr>
          <a:xfrm>
            <a:off x="534571" y="2674947"/>
            <a:ext cx="5561427" cy="23391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/>
              <a:t>・懐石風「かがやき」</a:t>
            </a:r>
            <a:r>
              <a:rPr lang="en-US" altLang="ja-JP" dirty="0"/>
              <a:t>3,500</a:t>
            </a:r>
            <a:r>
              <a:rPr lang="ja-JP" altLang="en-US" dirty="0"/>
              <a:t>円</a:t>
            </a:r>
            <a:endParaRPr lang="en-US" altLang="ja-JP" dirty="0"/>
          </a:p>
          <a:p>
            <a:r>
              <a:rPr lang="ja-JP" altLang="en-US" sz="1400" dirty="0"/>
              <a:t>　（かに、のどぐろ、能登牛、季節の加賀野菜　など）</a:t>
            </a:r>
            <a:endParaRPr lang="en-US" altLang="ja-JP" sz="1400" dirty="0"/>
          </a:p>
          <a:p>
            <a:r>
              <a:rPr lang="ja-JP" altLang="en-US" dirty="0"/>
              <a:t>・和弁当「はくたか」</a:t>
            </a:r>
            <a:r>
              <a:rPr lang="en-US" altLang="ja-JP" dirty="0"/>
              <a:t>2,000</a:t>
            </a:r>
            <a:r>
              <a:rPr lang="ja-JP" altLang="en-US" dirty="0"/>
              <a:t>円</a:t>
            </a:r>
            <a:endParaRPr lang="en-US" altLang="ja-JP" dirty="0"/>
          </a:p>
          <a:p>
            <a:r>
              <a:rPr lang="ja-JP" altLang="en-US" sz="1400" dirty="0"/>
              <a:t>　（季節の魚介焼き、ローストビーフ　など）</a:t>
            </a:r>
            <a:endParaRPr lang="en-US" altLang="ja-JP" sz="1400" dirty="0"/>
          </a:p>
          <a:p>
            <a:r>
              <a:rPr lang="ja-JP" altLang="en-US" dirty="0"/>
              <a:t>・幕の内弁当「らいちょう」</a:t>
            </a:r>
            <a:r>
              <a:rPr lang="en-US" altLang="ja-JP" dirty="0"/>
              <a:t>1,200</a:t>
            </a:r>
            <a:r>
              <a:rPr lang="ja-JP" altLang="en-US" dirty="0"/>
              <a:t>円</a:t>
            </a:r>
            <a:endParaRPr lang="en-US" altLang="ja-JP" dirty="0"/>
          </a:p>
          <a:p>
            <a:r>
              <a:rPr lang="ja-JP" altLang="en-US" sz="1400" dirty="0"/>
              <a:t>　（コロッケ、唐揚げ、白身フライ　など）</a:t>
            </a:r>
            <a:endParaRPr lang="en-US" altLang="ja-JP" sz="1400" dirty="0"/>
          </a:p>
          <a:p>
            <a:endParaRPr lang="en-US" altLang="ja-JP" dirty="0"/>
          </a:p>
          <a:p>
            <a:r>
              <a:rPr lang="ja-JP" altLang="en-US" sz="1600" dirty="0"/>
              <a:t>・いずれも</a:t>
            </a:r>
            <a:r>
              <a:rPr lang="en-US" altLang="ja-JP" sz="1600" dirty="0"/>
              <a:t>10</a:t>
            </a:r>
            <a:r>
              <a:rPr lang="ja-JP" altLang="en-US" sz="1600" dirty="0"/>
              <a:t>人前から注文</a:t>
            </a:r>
            <a:r>
              <a:rPr lang="en-US" altLang="ja-JP" sz="1600" dirty="0"/>
              <a:t>OK</a:t>
            </a:r>
            <a:r>
              <a:rPr lang="ja-JP" altLang="en-US" sz="1600" dirty="0"/>
              <a:t>。</a:t>
            </a:r>
            <a:r>
              <a:rPr lang="en-US" altLang="ja-JP" sz="1600" dirty="0"/>
              <a:t>20</a:t>
            </a:r>
            <a:r>
              <a:rPr lang="ja-JP" altLang="en-US" sz="1600" dirty="0"/>
              <a:t>人前以上で割引あり。</a:t>
            </a:r>
            <a:endParaRPr lang="en-US" altLang="ja-JP" sz="1600" dirty="0"/>
          </a:p>
          <a:p>
            <a:r>
              <a:rPr lang="ja-JP" altLang="en-US" sz="1600" dirty="0"/>
              <a:t>・金沢市内の会場は、無料配送します。</a:t>
            </a:r>
            <a:endParaRPr lang="en-US" altLang="ja-JP" sz="16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C387E44-F774-4CF9-9656-1D1788595DDA}"/>
              </a:ext>
            </a:extLst>
          </p:cNvPr>
          <p:cNvSpPr txBox="1"/>
          <p:nvPr/>
        </p:nvSpPr>
        <p:spPr>
          <a:xfrm>
            <a:off x="10381129" y="180871"/>
            <a:ext cx="1547269" cy="2616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/>
              <a:t>見本</a:t>
            </a:r>
            <a:r>
              <a:rPr kumimoji="1" lang="en-US" altLang="ja-JP" sz="1100" b="1" dirty="0"/>
              <a:t>3</a:t>
            </a:r>
            <a:endParaRPr kumimoji="1" lang="ja-JP" altLang="en-US" sz="1100" b="1" dirty="0"/>
          </a:p>
        </p:txBody>
      </p:sp>
      <p:pic>
        <p:nvPicPr>
          <p:cNvPr id="3" name="Picture 4" descr="é¢é£ç»å">
            <a:extLst>
              <a:ext uri="{FF2B5EF4-FFF2-40B4-BE49-F238E27FC236}">
                <a16:creationId xmlns:a16="http://schemas.microsoft.com/office/drawing/2014/main" id="{3A8C05A3-E518-48E0-AD21-2E85B377C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405" y="4030798"/>
            <a:ext cx="2947448" cy="196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é¢é£ç»å">
            <a:extLst>
              <a:ext uri="{FF2B5EF4-FFF2-40B4-BE49-F238E27FC236}">
                <a16:creationId xmlns:a16="http://schemas.microsoft.com/office/drawing/2014/main" id="{65DD1C81-4BAD-44C9-9006-0E24B088E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67" y="5018362"/>
            <a:ext cx="2078798" cy="147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ãé«ç´å¼å½ãã®ç»åæ¤ç´¢çµæ">
            <a:extLst>
              <a:ext uri="{FF2B5EF4-FFF2-40B4-BE49-F238E27FC236}">
                <a16:creationId xmlns:a16="http://schemas.microsoft.com/office/drawing/2014/main" id="{66629E78-85F6-4EF4-8B7C-9BA0CC4B8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427" y="1587258"/>
            <a:ext cx="4270432" cy="284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DB76167-341B-4149-8F5F-1A89B1F66A34}"/>
              </a:ext>
            </a:extLst>
          </p:cNvPr>
          <p:cNvSpPr txBox="1"/>
          <p:nvPr/>
        </p:nvSpPr>
        <p:spPr>
          <a:xfrm>
            <a:off x="6316356" y="4504472"/>
            <a:ext cx="1399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「かがやき</a:t>
            </a:r>
            <a:r>
              <a:rPr lang="ja-JP" altLang="en-US" sz="1400" dirty="0"/>
              <a:t>」</a:t>
            </a:r>
            <a:endParaRPr kumimoji="1" lang="en-US" altLang="ja-JP" sz="14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E7ADC18-7E64-4BA0-A296-034423350634}"/>
              </a:ext>
            </a:extLst>
          </p:cNvPr>
          <p:cNvSpPr txBox="1"/>
          <p:nvPr/>
        </p:nvSpPr>
        <p:spPr>
          <a:xfrm>
            <a:off x="8748493" y="6006169"/>
            <a:ext cx="1399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「はくたか</a:t>
            </a:r>
            <a:r>
              <a:rPr lang="ja-JP" altLang="en-US" sz="1400" dirty="0"/>
              <a:t>」</a:t>
            </a:r>
            <a:endParaRPr kumimoji="1" lang="en-US" altLang="ja-JP" sz="14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3074CFC-F4AD-47F7-A2FA-3B6E4776BB93}"/>
              </a:ext>
            </a:extLst>
          </p:cNvPr>
          <p:cNvSpPr txBox="1"/>
          <p:nvPr/>
        </p:nvSpPr>
        <p:spPr>
          <a:xfrm>
            <a:off x="6231485" y="6288795"/>
            <a:ext cx="1835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「らいちょう</a:t>
            </a:r>
            <a:r>
              <a:rPr lang="ja-JP" altLang="en-US" sz="1400" dirty="0"/>
              <a:t>」</a:t>
            </a:r>
            <a:endParaRPr kumimoji="1"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1876944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FCEFC13-1AA2-405D-8EE0-E66283EB1A6B}"/>
              </a:ext>
            </a:extLst>
          </p:cNvPr>
          <p:cNvSpPr/>
          <p:nvPr/>
        </p:nvSpPr>
        <p:spPr>
          <a:xfrm>
            <a:off x="534572" y="180870"/>
            <a:ext cx="11393826" cy="1254034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5651429-5F91-408E-B554-248F206D931C}"/>
              </a:ext>
            </a:extLst>
          </p:cNvPr>
          <p:cNvSpPr txBox="1"/>
          <p:nvPr/>
        </p:nvSpPr>
        <p:spPr>
          <a:xfrm>
            <a:off x="534572" y="544054"/>
            <a:ext cx="11393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/>
              <a:t>カナザワ酒造店</a:t>
            </a:r>
            <a:endParaRPr lang="en-US" altLang="ja-JP" sz="36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2873EF6-8DB8-47B2-BEAD-960FD2CA24CD}"/>
              </a:ext>
            </a:extLst>
          </p:cNvPr>
          <p:cNvSpPr txBox="1"/>
          <p:nvPr/>
        </p:nvSpPr>
        <p:spPr>
          <a:xfrm>
            <a:off x="534572" y="5211577"/>
            <a:ext cx="5561427" cy="138499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【</a:t>
            </a:r>
            <a:r>
              <a:rPr lang="ja-JP" altLang="en-US" sz="1400" dirty="0"/>
              <a:t>お問い合わせ</a:t>
            </a:r>
            <a:r>
              <a:rPr lang="en-US" altLang="ja-JP" sz="1400" dirty="0"/>
              <a:t>】</a:t>
            </a:r>
          </a:p>
          <a:p>
            <a:r>
              <a:rPr lang="ja-JP" altLang="en-US" sz="1400" dirty="0"/>
              <a:t>住所　金沢市若杉町</a:t>
            </a:r>
            <a:r>
              <a:rPr lang="en-US" altLang="ja-JP" sz="1400" dirty="0"/>
              <a:t>1-1</a:t>
            </a:r>
          </a:p>
          <a:p>
            <a:r>
              <a:rPr lang="ja-JP" altLang="en-US" sz="1400" dirty="0"/>
              <a:t>電話　</a:t>
            </a:r>
            <a:r>
              <a:rPr lang="en-US" altLang="ja-JP" sz="1400" dirty="0"/>
              <a:t>076-123-4567</a:t>
            </a:r>
          </a:p>
          <a:p>
            <a:r>
              <a:rPr lang="en-US" altLang="ja-JP" sz="1400" dirty="0"/>
              <a:t>Mail    </a:t>
            </a:r>
            <a:r>
              <a:rPr lang="en-US" altLang="ja-JP" sz="1400" dirty="0">
                <a:hlinkClick r:id="rId3"/>
              </a:rPr>
              <a:t>sakeido@kanazawashuzo.com</a:t>
            </a:r>
            <a:endParaRPr lang="en-US" altLang="ja-JP" sz="1400" dirty="0"/>
          </a:p>
          <a:p>
            <a:r>
              <a:rPr lang="en-US" altLang="ja-JP" sz="1400" dirty="0"/>
              <a:t>Web</a:t>
            </a:r>
            <a:r>
              <a:rPr lang="ja-JP" altLang="en-US" sz="1400" dirty="0"/>
              <a:t>　</a:t>
            </a:r>
            <a:r>
              <a:rPr lang="en-US" altLang="ja-JP" sz="1400" dirty="0"/>
              <a:t>http://kanazawashuzo.com</a:t>
            </a:r>
          </a:p>
          <a:p>
            <a:r>
              <a:rPr lang="ja-JP" altLang="en-US" sz="1400" dirty="0"/>
              <a:t>担当　酒井戸</a:t>
            </a:r>
            <a:endParaRPr lang="en-US" altLang="ja-JP" sz="14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A5E620-C206-4256-8DAA-FDD788D9549F}"/>
              </a:ext>
            </a:extLst>
          </p:cNvPr>
          <p:cNvSpPr txBox="1"/>
          <p:nvPr/>
        </p:nvSpPr>
        <p:spPr>
          <a:xfrm>
            <a:off x="534572" y="1646423"/>
            <a:ext cx="556142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明治</a:t>
            </a:r>
            <a:r>
              <a:rPr kumimoji="1" lang="en-US" altLang="ja-JP" dirty="0"/>
              <a:t>3</a:t>
            </a:r>
            <a:r>
              <a:rPr kumimoji="1" lang="ja-JP" altLang="en-US" dirty="0"/>
              <a:t>年（</a:t>
            </a:r>
            <a:r>
              <a:rPr kumimoji="1" lang="en-US" altLang="ja-JP" dirty="0"/>
              <a:t>1870</a:t>
            </a:r>
            <a:r>
              <a:rPr kumimoji="1" lang="ja-JP" altLang="en-US" dirty="0"/>
              <a:t>）創業の老舗酒蔵。代表銘柄「金澤の瀧」は全国的にも知られており、純米大吟醸は</a:t>
            </a:r>
            <a:r>
              <a:rPr kumimoji="1" lang="en-US" altLang="ja-JP" dirty="0"/>
              <a:t>3</a:t>
            </a:r>
            <a:r>
              <a:rPr kumimoji="1" lang="ja-JP" altLang="en-US" dirty="0"/>
              <a:t>年連続でモンドセレクション金賞を受賞しました。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2492981-40EB-4004-8D65-73F1F35E63F8}"/>
              </a:ext>
            </a:extLst>
          </p:cNvPr>
          <p:cNvSpPr txBox="1"/>
          <p:nvPr/>
        </p:nvSpPr>
        <p:spPr>
          <a:xfrm>
            <a:off x="534572" y="2922953"/>
            <a:ext cx="5561427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/>
              <a:t>・本醸造「金沢の瀧」</a:t>
            </a:r>
            <a:r>
              <a:rPr lang="en-US" altLang="ja-JP" dirty="0"/>
              <a:t>720ml</a:t>
            </a:r>
            <a:r>
              <a:rPr lang="ja-JP" altLang="en-US" dirty="0"/>
              <a:t>　</a:t>
            </a:r>
            <a:r>
              <a:rPr lang="en-US" altLang="ja-JP" dirty="0"/>
              <a:t>1,200</a:t>
            </a:r>
            <a:r>
              <a:rPr lang="ja-JP" altLang="en-US" dirty="0"/>
              <a:t>円</a:t>
            </a:r>
            <a:endParaRPr lang="en-US" altLang="ja-JP" dirty="0"/>
          </a:p>
          <a:p>
            <a:r>
              <a:rPr lang="ja-JP" altLang="en-US" dirty="0"/>
              <a:t>・純米「金沢の瀧」</a:t>
            </a:r>
            <a:r>
              <a:rPr lang="en-US" altLang="ja-JP" dirty="0"/>
              <a:t> 720ml</a:t>
            </a:r>
            <a:r>
              <a:rPr lang="ja-JP" altLang="en-US" dirty="0"/>
              <a:t>　</a:t>
            </a:r>
            <a:r>
              <a:rPr lang="en-US" altLang="ja-JP" dirty="0"/>
              <a:t>1,800</a:t>
            </a:r>
            <a:r>
              <a:rPr lang="ja-JP" altLang="en-US" dirty="0"/>
              <a:t>円</a:t>
            </a:r>
            <a:endParaRPr lang="en-US" altLang="ja-JP" dirty="0"/>
          </a:p>
          <a:p>
            <a:r>
              <a:rPr lang="ja-JP" altLang="en-US" dirty="0"/>
              <a:t>・大吟醸「金沢の瀧」</a:t>
            </a:r>
            <a:r>
              <a:rPr lang="en-US" altLang="ja-JP" dirty="0"/>
              <a:t> 720ml</a:t>
            </a:r>
            <a:r>
              <a:rPr lang="ja-JP" altLang="en-US" dirty="0"/>
              <a:t>　</a:t>
            </a:r>
            <a:r>
              <a:rPr lang="en-US" altLang="ja-JP" dirty="0"/>
              <a:t>3,200</a:t>
            </a:r>
            <a:r>
              <a:rPr lang="ja-JP" altLang="en-US" dirty="0"/>
              <a:t>円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・上記以外にも多数の銘柄があります。</a:t>
            </a:r>
            <a:endParaRPr lang="en-US" altLang="ja-JP" dirty="0"/>
          </a:p>
          <a:p>
            <a:r>
              <a:rPr lang="ja-JP" altLang="en-US" dirty="0"/>
              <a:t>・懇親会へのお届け、参加者へのおみやげにもぜひご利用ください。</a:t>
            </a:r>
            <a:endParaRPr lang="en-US" altLang="ja-JP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EC9919E-D3B6-48C1-B4E1-90C539B659CB}"/>
              </a:ext>
            </a:extLst>
          </p:cNvPr>
          <p:cNvSpPr txBox="1"/>
          <p:nvPr/>
        </p:nvSpPr>
        <p:spPr>
          <a:xfrm>
            <a:off x="10542494" y="180871"/>
            <a:ext cx="1385904" cy="2616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>
                <a:solidFill>
                  <a:schemeClr val="bg1"/>
                </a:solidFill>
              </a:rPr>
              <a:t>見本</a:t>
            </a:r>
            <a:r>
              <a:rPr kumimoji="1" lang="en-US" altLang="ja-JP" sz="1100" b="1" dirty="0">
                <a:solidFill>
                  <a:schemeClr val="bg1"/>
                </a:solidFill>
              </a:rPr>
              <a:t>4</a:t>
            </a:r>
            <a:endParaRPr kumimoji="1" lang="ja-JP" altLang="en-US" sz="11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ãéãç§ç°ãã®ç»åæ¤ç´¢çµæ">
            <a:extLst>
              <a:ext uri="{FF2B5EF4-FFF2-40B4-BE49-F238E27FC236}">
                <a16:creationId xmlns:a16="http://schemas.microsoft.com/office/drawing/2014/main" id="{8291E857-04D2-4622-8875-A970576C0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485" y="1705470"/>
            <a:ext cx="3248808" cy="324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ãå±±å½¢ éãã®ç»åæ¤ç´¢çµæ">
            <a:extLst>
              <a:ext uri="{FF2B5EF4-FFF2-40B4-BE49-F238E27FC236}">
                <a16:creationId xmlns:a16="http://schemas.microsoft.com/office/drawing/2014/main" id="{FECF9552-140E-478A-987C-56B1B410C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262" y="1705470"/>
            <a:ext cx="2368463" cy="23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ãé¡å²ããã®ç»åæ¤ç´¢çµæ">
            <a:extLst>
              <a:ext uri="{FF2B5EF4-FFF2-40B4-BE49-F238E27FC236}">
                <a16:creationId xmlns:a16="http://schemas.microsoft.com/office/drawing/2014/main" id="{9BF54D2F-93B4-49FA-9124-3C4F9E79A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293" y="5063833"/>
            <a:ext cx="2043652" cy="15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9EA0231-B1A7-4319-87C9-7754356492D8}"/>
              </a:ext>
            </a:extLst>
          </p:cNvPr>
          <p:cNvSpPr txBox="1"/>
          <p:nvPr/>
        </p:nvSpPr>
        <p:spPr>
          <a:xfrm>
            <a:off x="6231485" y="5057688"/>
            <a:ext cx="3972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大吟醸「金沢の瀧」</a:t>
            </a:r>
            <a:r>
              <a:rPr lang="en-US" altLang="ja-JP" sz="1400" dirty="0"/>
              <a:t> 720ml</a:t>
            </a:r>
            <a:r>
              <a:rPr lang="ja-JP" altLang="en-US" sz="1400" dirty="0"/>
              <a:t>　</a:t>
            </a:r>
            <a:r>
              <a:rPr lang="en-US" altLang="ja-JP" sz="1400" dirty="0"/>
              <a:t>3,200</a:t>
            </a:r>
            <a:r>
              <a:rPr lang="ja-JP" altLang="en-US" sz="1400" dirty="0"/>
              <a:t>円</a:t>
            </a:r>
            <a:endParaRPr lang="en-US" altLang="ja-JP" sz="14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F1DFA67-DB7D-40BF-9DAB-C43F17D0F585}"/>
              </a:ext>
            </a:extLst>
          </p:cNvPr>
          <p:cNvSpPr txBox="1"/>
          <p:nvPr/>
        </p:nvSpPr>
        <p:spPr>
          <a:xfrm>
            <a:off x="8951720" y="4101073"/>
            <a:ext cx="3972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本醸造「金沢の瀧」</a:t>
            </a:r>
            <a:r>
              <a:rPr lang="en-US" altLang="ja-JP" sz="1400" dirty="0"/>
              <a:t>720ml</a:t>
            </a:r>
            <a:r>
              <a:rPr lang="ja-JP" altLang="en-US" sz="1400" dirty="0"/>
              <a:t>　</a:t>
            </a:r>
            <a:r>
              <a:rPr lang="en-US" altLang="ja-JP" sz="1400" dirty="0"/>
              <a:t>1,200</a:t>
            </a:r>
            <a:r>
              <a:rPr lang="ja-JP" altLang="en-US" sz="1400" dirty="0"/>
              <a:t>円</a:t>
            </a:r>
            <a:endParaRPr lang="en-US" altLang="ja-JP" sz="1400" dirty="0"/>
          </a:p>
          <a:p>
            <a:r>
              <a:rPr lang="ja-JP" altLang="en-US" sz="1400" dirty="0"/>
              <a:t>純米「金沢の瀧」</a:t>
            </a:r>
            <a:r>
              <a:rPr lang="en-US" altLang="ja-JP" sz="1400" dirty="0"/>
              <a:t> 720ml</a:t>
            </a:r>
            <a:r>
              <a:rPr lang="ja-JP" altLang="en-US" sz="1400" dirty="0"/>
              <a:t>　</a:t>
            </a:r>
            <a:r>
              <a:rPr lang="en-US" altLang="ja-JP" sz="1400" dirty="0"/>
              <a:t>1,800</a:t>
            </a:r>
            <a:r>
              <a:rPr lang="ja-JP" altLang="en-US" sz="1400" dirty="0"/>
              <a:t>円</a:t>
            </a:r>
            <a:endParaRPr lang="en-US" altLang="ja-JP" sz="14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C630F64-7EB6-4896-A198-906BD386D47D}"/>
              </a:ext>
            </a:extLst>
          </p:cNvPr>
          <p:cNvSpPr txBox="1"/>
          <p:nvPr/>
        </p:nvSpPr>
        <p:spPr>
          <a:xfrm>
            <a:off x="6589619" y="5990780"/>
            <a:ext cx="276864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/>
              <a:t>鏡割の</a:t>
            </a:r>
            <a:r>
              <a:rPr lang="en-US" altLang="ja-JP" dirty="0"/>
              <a:t>4</a:t>
            </a:r>
            <a:r>
              <a:rPr lang="ja-JP" altLang="en-US" dirty="0"/>
              <a:t>斗樽：</a:t>
            </a:r>
            <a:r>
              <a:rPr lang="en-US" altLang="ja-JP" dirty="0"/>
              <a:t>60,000</a:t>
            </a:r>
            <a:r>
              <a:rPr lang="ja-JP" altLang="en-US" dirty="0"/>
              <a:t>円</a:t>
            </a:r>
            <a:endParaRPr lang="en-US" altLang="ja-JP" dirty="0"/>
          </a:p>
          <a:p>
            <a:r>
              <a:rPr lang="ja-JP" altLang="en-US" dirty="0"/>
              <a:t>木槌と酌サービス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02223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FCEFC13-1AA2-405D-8EE0-E66283EB1A6B}"/>
              </a:ext>
            </a:extLst>
          </p:cNvPr>
          <p:cNvSpPr/>
          <p:nvPr/>
        </p:nvSpPr>
        <p:spPr>
          <a:xfrm>
            <a:off x="534572" y="180870"/>
            <a:ext cx="11393826" cy="1254034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5651429-5F91-408E-B554-248F206D931C}"/>
              </a:ext>
            </a:extLst>
          </p:cNvPr>
          <p:cNvSpPr txBox="1"/>
          <p:nvPr/>
        </p:nvSpPr>
        <p:spPr>
          <a:xfrm>
            <a:off x="534572" y="544054"/>
            <a:ext cx="11393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/>
              <a:t>(</a:t>
            </a:r>
            <a:r>
              <a:rPr lang="ja-JP" altLang="en-US" sz="3600" b="1" dirty="0"/>
              <a:t>株</a:t>
            </a:r>
            <a:r>
              <a:rPr lang="en-US" altLang="ja-JP" sz="3600" b="1"/>
              <a:t>)</a:t>
            </a:r>
            <a:r>
              <a:rPr lang="ja-JP" altLang="en-US" sz="3600" b="1"/>
              <a:t>かなざわ</a:t>
            </a:r>
            <a:r>
              <a:rPr lang="ja-JP" altLang="en-US" sz="3600" b="1" dirty="0"/>
              <a:t>看板設営</a:t>
            </a:r>
            <a:endParaRPr kumimoji="1" lang="ja-JP" altLang="en-US" sz="36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2873EF6-8DB8-47B2-BEAD-960FD2CA24CD}"/>
              </a:ext>
            </a:extLst>
          </p:cNvPr>
          <p:cNvSpPr txBox="1"/>
          <p:nvPr/>
        </p:nvSpPr>
        <p:spPr>
          <a:xfrm>
            <a:off x="534569" y="5211577"/>
            <a:ext cx="5561427" cy="138499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【</a:t>
            </a:r>
            <a:r>
              <a:rPr lang="ja-JP" altLang="en-US" sz="1400" dirty="0"/>
              <a:t>お問い合わせ</a:t>
            </a:r>
            <a:r>
              <a:rPr lang="en-US" altLang="ja-JP" sz="1400" dirty="0"/>
              <a:t>】</a:t>
            </a:r>
          </a:p>
          <a:p>
            <a:r>
              <a:rPr lang="ja-JP" altLang="en-US" sz="1400" dirty="0"/>
              <a:t>住所　金沢市梨木畠</a:t>
            </a:r>
            <a:r>
              <a:rPr lang="en-US" altLang="ja-JP" sz="1400" dirty="0"/>
              <a:t>1-1</a:t>
            </a:r>
            <a:r>
              <a:rPr lang="ja-JP" altLang="en-US" sz="1400" dirty="0"/>
              <a:t>　　　</a:t>
            </a:r>
            <a:r>
              <a:rPr lang="en-US" altLang="ja-JP" sz="1400" dirty="0"/>
              <a:t> </a:t>
            </a:r>
            <a:r>
              <a:rPr lang="ja-JP" altLang="en-US" sz="1400" dirty="0"/>
              <a:t>　　</a:t>
            </a:r>
            <a:endParaRPr lang="en-US" altLang="ja-JP" sz="1400" dirty="0"/>
          </a:p>
          <a:p>
            <a:r>
              <a:rPr lang="ja-JP" altLang="en-US" sz="1400" dirty="0"/>
              <a:t>電話　</a:t>
            </a:r>
            <a:r>
              <a:rPr lang="en-US" altLang="ja-JP" sz="1400" dirty="0"/>
              <a:t>076-123-4567</a:t>
            </a:r>
          </a:p>
          <a:p>
            <a:r>
              <a:rPr lang="en-US" altLang="ja-JP" sz="1400" dirty="0"/>
              <a:t>Mail    </a:t>
            </a:r>
            <a:r>
              <a:rPr lang="en-US" altLang="ja-JP" sz="1400" dirty="0">
                <a:hlinkClick r:id="rId3"/>
              </a:rPr>
              <a:t>setsuei@kanazasetsuei.com</a:t>
            </a:r>
            <a:endParaRPr lang="en-US" altLang="ja-JP" sz="1400" dirty="0"/>
          </a:p>
          <a:p>
            <a:r>
              <a:rPr lang="en-US" altLang="ja-JP" sz="1400" dirty="0"/>
              <a:t>Web</a:t>
            </a:r>
            <a:r>
              <a:rPr lang="ja-JP" altLang="en-US" sz="1400" dirty="0"/>
              <a:t>　</a:t>
            </a:r>
            <a:r>
              <a:rPr lang="en-US" altLang="ja-JP" sz="1400" dirty="0"/>
              <a:t>http://kanazasetsuei.com</a:t>
            </a:r>
          </a:p>
          <a:p>
            <a:r>
              <a:rPr lang="ja-JP" altLang="en-US" sz="1400" dirty="0"/>
              <a:t>担当　節栄</a:t>
            </a:r>
            <a:endParaRPr lang="en-US" altLang="ja-JP" sz="14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A5E620-C206-4256-8DAA-FDD788D9549F}"/>
              </a:ext>
            </a:extLst>
          </p:cNvPr>
          <p:cNvSpPr txBox="1"/>
          <p:nvPr/>
        </p:nvSpPr>
        <p:spPr>
          <a:xfrm>
            <a:off x="534572" y="1646423"/>
            <a:ext cx="556142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設営実績は年間</a:t>
            </a:r>
            <a:r>
              <a:rPr kumimoji="1" lang="en-US" altLang="ja-JP" dirty="0"/>
              <a:t>2,000</a:t>
            </a:r>
            <a:r>
              <a:rPr kumimoji="1" lang="ja-JP" altLang="en-US" dirty="0"/>
              <a:t>件以上！金沢市内のほぼすべての会場で実績があります。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2492981-40EB-4004-8D65-73F1F35E63F8}"/>
              </a:ext>
            </a:extLst>
          </p:cNvPr>
          <p:cNvSpPr txBox="1"/>
          <p:nvPr/>
        </p:nvSpPr>
        <p:spPr>
          <a:xfrm>
            <a:off x="534568" y="2407318"/>
            <a:ext cx="5561427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【</a:t>
            </a:r>
            <a:r>
              <a:rPr lang="ja-JP" altLang="en-US" sz="1600" dirty="0"/>
              <a:t>事業内容</a:t>
            </a:r>
            <a:r>
              <a:rPr lang="en-US" altLang="ja-JP" sz="1600" dirty="0"/>
              <a:t>】</a:t>
            </a:r>
          </a:p>
          <a:p>
            <a:r>
              <a:rPr lang="ja-JP" altLang="en-US" sz="1400" dirty="0"/>
              <a:t>イベント用電気・照明設備／イベント用通信・情報機器、</a:t>
            </a:r>
            <a:r>
              <a:rPr lang="en-US" altLang="ja-JP" sz="1400" dirty="0"/>
              <a:t>LAN</a:t>
            </a:r>
            <a:r>
              <a:rPr lang="ja-JP" altLang="en-US" sz="1400" dirty="0"/>
              <a:t>設置／店舗照明・装飾／景観イルミネーション／イベント会場の計画・設営／イベント運営サポート業務／看板・サイン制作</a:t>
            </a:r>
            <a:endParaRPr lang="en-US" altLang="ja-JP" sz="14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46E35A4-2B4B-4703-870E-74B72AEBDC05}"/>
              </a:ext>
            </a:extLst>
          </p:cNvPr>
          <p:cNvSpPr txBox="1"/>
          <p:nvPr/>
        </p:nvSpPr>
        <p:spPr>
          <a:xfrm>
            <a:off x="10542494" y="180871"/>
            <a:ext cx="1385904" cy="2616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>
                <a:solidFill>
                  <a:schemeClr val="bg1"/>
                </a:solidFill>
              </a:rPr>
              <a:t>見本</a:t>
            </a:r>
            <a:r>
              <a:rPr lang="en-US" altLang="ja-JP" sz="1100" b="1" dirty="0">
                <a:solidFill>
                  <a:schemeClr val="bg1"/>
                </a:solidFill>
              </a:rPr>
              <a:t>5</a:t>
            </a:r>
            <a:endParaRPr kumimoji="1" lang="ja-JP" altLang="en-US" sz="1100" b="1" dirty="0">
              <a:solidFill>
                <a:schemeClr val="bg1"/>
              </a:solidFill>
            </a:endParaRPr>
          </a:p>
        </p:txBody>
      </p:sp>
      <p:pic>
        <p:nvPicPr>
          <p:cNvPr id="4100" name="Picture 4" descr="ãè¨­å¶ãå­¦ä¼ãã®ç»åæ¤ç´¢çµæ">
            <a:extLst>
              <a:ext uri="{FF2B5EF4-FFF2-40B4-BE49-F238E27FC236}">
                <a16:creationId xmlns:a16="http://schemas.microsoft.com/office/drawing/2014/main" id="{562591A4-5E43-4F03-9FFD-96CE3C7FE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430" y="1646423"/>
            <a:ext cx="3874912" cy="259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ãçæ¿ãå­¦ä¼ãè¨­å¶ãã®ç»åæ¤ç´¢çµæ">
            <a:extLst>
              <a:ext uri="{FF2B5EF4-FFF2-40B4-BE49-F238E27FC236}">
                <a16:creationId xmlns:a16="http://schemas.microsoft.com/office/drawing/2014/main" id="{CE40E08C-4D3E-4A55-B6FC-DF00665EE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3937127"/>
            <a:ext cx="4305716" cy="274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3FCA93A-01BD-410D-A312-DB9DE74181DF}"/>
              </a:ext>
            </a:extLst>
          </p:cNvPr>
          <p:cNvSpPr txBox="1"/>
          <p:nvPr/>
        </p:nvSpPr>
        <p:spPr>
          <a:xfrm>
            <a:off x="534568" y="4353727"/>
            <a:ext cx="5561427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【</a:t>
            </a:r>
            <a:r>
              <a:rPr lang="ja-JP" altLang="en-US" sz="1600" dirty="0"/>
              <a:t>企業データ</a:t>
            </a:r>
            <a:r>
              <a:rPr lang="en-US" altLang="ja-JP" sz="1600" dirty="0"/>
              <a:t>】</a:t>
            </a:r>
          </a:p>
          <a:p>
            <a:r>
              <a:rPr lang="ja-JP" altLang="en-US" sz="1400" dirty="0"/>
              <a:t>設　立　</a:t>
            </a:r>
            <a:r>
              <a:rPr lang="en-US" altLang="ja-JP" sz="1400" dirty="0"/>
              <a:t>1960</a:t>
            </a:r>
            <a:r>
              <a:rPr lang="ja-JP" altLang="en-US" sz="1400" dirty="0"/>
              <a:t>年（創業</a:t>
            </a:r>
            <a:r>
              <a:rPr lang="en-US" altLang="ja-JP" sz="1400" dirty="0"/>
              <a:t>1921</a:t>
            </a:r>
            <a:r>
              <a:rPr lang="ja-JP" altLang="en-US" sz="1400" dirty="0"/>
              <a:t>年）　従業員　</a:t>
            </a:r>
            <a:r>
              <a:rPr lang="en-US" altLang="ja-JP" sz="1400" dirty="0"/>
              <a:t>120</a:t>
            </a:r>
            <a:r>
              <a:rPr lang="ja-JP" altLang="en-US" sz="1400" dirty="0"/>
              <a:t>人</a:t>
            </a:r>
            <a:endParaRPr lang="en-US" altLang="ja-JP" sz="1400" dirty="0"/>
          </a:p>
          <a:p>
            <a:r>
              <a:rPr lang="ja-JP" altLang="en-US" sz="1400" dirty="0"/>
              <a:t>事業所　金沢、富山、東京、大阪</a:t>
            </a:r>
            <a:endParaRPr lang="en-US" altLang="ja-JP" sz="14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396FD51-A4B6-47BF-B6EB-C273DABE341C}"/>
              </a:ext>
            </a:extLst>
          </p:cNvPr>
          <p:cNvSpPr txBox="1"/>
          <p:nvPr/>
        </p:nvSpPr>
        <p:spPr>
          <a:xfrm>
            <a:off x="534568" y="3509687"/>
            <a:ext cx="5561427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【</a:t>
            </a:r>
            <a:r>
              <a:rPr lang="ja-JP" altLang="en-US" sz="1600" dirty="0"/>
              <a:t>主な実績</a:t>
            </a:r>
            <a:r>
              <a:rPr lang="en-US" altLang="ja-JP" sz="1600" dirty="0"/>
              <a:t>】</a:t>
            </a:r>
          </a:p>
          <a:p>
            <a:r>
              <a:rPr lang="ja-JP" altLang="en-US" sz="1400" dirty="0"/>
              <a:t>第</a:t>
            </a:r>
            <a:r>
              <a:rPr lang="en-US" altLang="ja-JP" sz="1400" dirty="0"/>
              <a:t>32</a:t>
            </a:r>
            <a:r>
              <a:rPr lang="ja-JP" altLang="en-US" sz="1400" dirty="0"/>
              <a:t>回消化器学科、第</a:t>
            </a:r>
            <a:r>
              <a:rPr lang="en-US" altLang="ja-JP" sz="1400" dirty="0"/>
              <a:t>2</a:t>
            </a:r>
            <a:r>
              <a:rPr lang="ja-JP" altLang="en-US" sz="1400" dirty="0"/>
              <a:t>回金沢国際フォーラム、第</a:t>
            </a:r>
            <a:r>
              <a:rPr lang="en-US" altLang="ja-JP" sz="1400" dirty="0"/>
              <a:t>20</a:t>
            </a:r>
            <a:r>
              <a:rPr lang="ja-JP" altLang="en-US" sz="1400" dirty="0"/>
              <a:t>回裏千家青年部大会、</a:t>
            </a:r>
            <a:r>
              <a:rPr lang="en-US" altLang="ja-JP" sz="1400" dirty="0"/>
              <a:t>MEX</a:t>
            </a:r>
            <a:r>
              <a:rPr lang="ja-JP" altLang="en-US" sz="1400" dirty="0"/>
              <a:t>金沢（例年）ほか多数</a:t>
            </a:r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3735275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1858</TotalTime>
  <Words>781</Words>
  <Application>Microsoft Office PowerPoint</Application>
  <PresentationFormat>ワイド画面</PresentationFormat>
  <Paragraphs>104</Paragraphs>
  <Slides>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scs</dc:creator>
  <cp:lastModifiedBy>kcb202109-03</cp:lastModifiedBy>
  <cp:revision>48</cp:revision>
  <cp:lastPrinted>2019-06-07T03:49:06Z</cp:lastPrinted>
  <dcterms:created xsi:type="dcterms:W3CDTF">2019-05-23T14:13:14Z</dcterms:created>
  <dcterms:modified xsi:type="dcterms:W3CDTF">2023-07-10T06:19:10Z</dcterms:modified>
</cp:coreProperties>
</file>